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34"/>
  </p:notesMasterIdLst>
  <p:sldIdLst>
    <p:sldId id="256" r:id="rId2"/>
    <p:sldId id="315" r:id="rId3"/>
    <p:sldId id="299" r:id="rId4"/>
    <p:sldId id="317" r:id="rId5"/>
    <p:sldId id="316" r:id="rId6"/>
    <p:sldId id="286" r:id="rId7"/>
    <p:sldId id="303" r:id="rId8"/>
    <p:sldId id="318" r:id="rId9"/>
    <p:sldId id="319" r:id="rId10"/>
    <p:sldId id="322" r:id="rId11"/>
    <p:sldId id="320" r:id="rId12"/>
    <p:sldId id="309" r:id="rId13"/>
    <p:sldId id="330" r:id="rId14"/>
    <p:sldId id="305" r:id="rId15"/>
    <p:sldId id="332" r:id="rId16"/>
    <p:sldId id="323" r:id="rId17"/>
    <p:sldId id="331" r:id="rId18"/>
    <p:sldId id="333" r:id="rId19"/>
    <p:sldId id="334" r:id="rId20"/>
    <p:sldId id="335" r:id="rId21"/>
    <p:sldId id="336" r:id="rId22"/>
    <p:sldId id="337" r:id="rId23"/>
    <p:sldId id="338" r:id="rId24"/>
    <p:sldId id="339" r:id="rId25"/>
    <p:sldId id="341" r:id="rId26"/>
    <p:sldId id="342" r:id="rId27"/>
    <p:sldId id="344" r:id="rId28"/>
    <p:sldId id="345" r:id="rId29"/>
    <p:sldId id="301" r:id="rId30"/>
    <p:sldId id="346" r:id="rId31"/>
    <p:sldId id="292" r:id="rId32"/>
    <p:sldId id="347" r:id="rId33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Lucida Grande" pitchFamily="-48" charset="0"/>
        <a:ea typeface="Geneva" pitchFamily="-48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Lucida Grande" pitchFamily="-48" charset="0"/>
        <a:ea typeface="Geneva" pitchFamily="-48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Lucida Grande" pitchFamily="-48" charset="0"/>
        <a:ea typeface="Geneva" pitchFamily="-48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Lucida Grande" pitchFamily="-48" charset="0"/>
        <a:ea typeface="Geneva" pitchFamily="-48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Lucida Grande" pitchFamily="-48" charset="0"/>
        <a:ea typeface="Geneva" pitchFamily="-48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Lucida Grande" pitchFamily="-48" charset="0"/>
        <a:ea typeface="Geneva" pitchFamily="-48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Lucida Grande" pitchFamily="-48" charset="0"/>
        <a:ea typeface="Geneva" pitchFamily="-48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Lucida Grande" pitchFamily="-48" charset="0"/>
        <a:ea typeface="Geneva" pitchFamily="-48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Lucida Grande" pitchFamily="-48" charset="0"/>
        <a:ea typeface="Geneva" pitchFamily="-48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00000"/>
    <a:srgbClr val="5D8866"/>
    <a:srgbClr val="B0E5CF"/>
    <a:srgbClr val="B3DAB0"/>
    <a:srgbClr val="3EBD86"/>
    <a:srgbClr val="113480"/>
    <a:srgbClr val="181818"/>
    <a:srgbClr val="F2E7D4"/>
    <a:srgbClr val="F2ED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52" autoAdjust="0"/>
    <p:restoredTop sz="94551" autoAdjust="0"/>
  </p:normalViewPr>
  <p:slideViewPr>
    <p:cSldViewPr>
      <p:cViewPr>
        <p:scale>
          <a:sx n="125" d="100"/>
          <a:sy n="125" d="100"/>
        </p:scale>
        <p:origin x="-198" y="-198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42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image" Target="../media/image4.e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7.wmf"/><Relationship Id="rId2" Type="http://schemas.openxmlformats.org/officeDocument/2006/relationships/image" Target="../media/image6.wmf"/><Relationship Id="rId1" Type="http://schemas.openxmlformats.org/officeDocument/2006/relationships/image" Target="../media/image4.e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9.wmf"/><Relationship Id="rId1" Type="http://schemas.openxmlformats.org/officeDocument/2006/relationships/image" Target="../media/image8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458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8EA83A99-367A-4ECB-A111-896BF9832E9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32254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Lucida Grande" pitchFamily="-80" charset="0"/>
        <a:ea typeface="Geneva" pitchFamily="-80" charset="-128"/>
        <a:cs typeface="Geneva" pitchFamily="-80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Lucida Grande" pitchFamily="-80" charset="0"/>
        <a:ea typeface="Geneva" pitchFamily="-80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Lucida Grande" pitchFamily="-80" charset="0"/>
        <a:ea typeface="Geneva" pitchFamily="-80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Lucida Grande" pitchFamily="-80" charset="0"/>
        <a:ea typeface="Geneva" pitchFamily="-80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Lucida Grande" pitchFamily="-80" charset="0"/>
        <a:ea typeface="Geneva" pitchFamily="-80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FC40551-B103-4BF2-80EB-D0E72E507B2D}" type="slidenum">
              <a:rPr lang="en-US" smtClean="0"/>
              <a:pPr/>
              <a:t>1</a:t>
            </a:fld>
            <a:endParaRPr lang="en-US" smtClean="0"/>
          </a:p>
        </p:txBody>
      </p:sp>
      <p:sp>
        <p:nvSpPr>
          <p:cNvPr id="25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latin typeface="Lucida Grande" pitchFamily="-48" charset="0"/>
              <a:ea typeface="Geneva" pitchFamily="-4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539518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62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Lucida Grande" pitchFamily="-48" charset="0"/>
              <a:ea typeface="Geneva" pitchFamily="-48" charset="-128"/>
            </a:endParaRPr>
          </a:p>
        </p:txBody>
      </p:sp>
      <p:sp>
        <p:nvSpPr>
          <p:cNvPr id="2662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D4BDBF4-D7B3-4DEA-A3A5-F1AC0CB33647}" type="slidenum">
              <a:rPr lang="en-US" smtClean="0"/>
              <a:pPr/>
              <a:t>3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7067615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969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Lucida Grande" pitchFamily="-48" charset="0"/>
              <a:ea typeface="Geneva" pitchFamily="-48" charset="-128"/>
            </a:endParaRPr>
          </a:p>
        </p:txBody>
      </p:sp>
      <p:sp>
        <p:nvSpPr>
          <p:cNvPr id="2970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86A061F-1C42-4D10-807F-36968A6D92D8}" type="slidenum">
              <a:rPr lang="en-US" smtClean="0"/>
              <a:pPr/>
              <a:t>6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6027684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481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Lucida Grande" pitchFamily="-48" charset="0"/>
              <a:ea typeface="Geneva" pitchFamily="-48" charset="-128"/>
            </a:endParaRPr>
          </a:p>
        </p:txBody>
      </p:sp>
      <p:sp>
        <p:nvSpPr>
          <p:cNvPr id="3482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8CE1663-DF73-4BBC-B77C-6CB825E94518}" type="slidenum">
              <a:rPr lang="en-US" smtClean="0"/>
              <a:pPr/>
              <a:t>12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8819613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277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>
              <a:latin typeface="Lucida Grande" pitchFamily="-48" charset="0"/>
              <a:ea typeface="Geneva" pitchFamily="-48" charset="-128"/>
            </a:endParaRPr>
          </a:p>
        </p:txBody>
      </p:sp>
      <p:sp>
        <p:nvSpPr>
          <p:cNvPr id="327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AD487C1-C045-48C8-A227-D1DE1855B500}" type="slidenum">
              <a:rPr lang="en-US" smtClean="0"/>
              <a:pPr/>
              <a:t>14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1927652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096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Lucida Grande" pitchFamily="-48" charset="0"/>
              <a:ea typeface="Geneva" pitchFamily="-48" charset="-128"/>
            </a:endParaRPr>
          </a:p>
        </p:txBody>
      </p:sp>
      <p:sp>
        <p:nvSpPr>
          <p:cNvPr id="4096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CBCB277-D334-40BB-873C-4821F491E344}" type="slidenum">
              <a:rPr lang="en-US" smtClean="0"/>
              <a:pPr/>
              <a:t>29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7818471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505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Lucida Grande" pitchFamily="-48" charset="0"/>
              <a:ea typeface="Geneva" pitchFamily="-48" charset="-128"/>
            </a:endParaRPr>
          </a:p>
        </p:txBody>
      </p:sp>
      <p:sp>
        <p:nvSpPr>
          <p:cNvPr id="4506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E4EA473-0F13-4B50-9981-756B49486ED1}" type="slidenum">
              <a:rPr lang="en-US" smtClean="0"/>
              <a:pPr/>
              <a:t>31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8462313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Helvetica" pitchFamily="-48" charset="0"/>
                <a:cs typeface="Helvetica" pitchFamily="-4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C483E2E9-50F9-4FE0-AAD9-649A9FCC2F8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horz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B67D8C8-B82C-42DA-BB16-572D471AAA1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1219200"/>
            <a:ext cx="1943100" cy="4876800"/>
          </a:xfrm>
        </p:spPr>
        <p:txBody>
          <a:bodyPr vert="eaVert"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1219200"/>
            <a:ext cx="5676900" cy="4876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A96241E-354F-4DE8-9017-9BFEBC975AB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219200"/>
            <a:ext cx="7772400" cy="5334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85800" y="1981200"/>
            <a:ext cx="7772400" cy="4114800"/>
          </a:xfrm>
        </p:spPr>
        <p:txBody>
          <a:bodyPr/>
          <a:lstStyle/>
          <a:p>
            <a:pPr lvl="0"/>
            <a:endParaRPr lang="en-US" noProof="0" smtClean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A4D9E96-676A-4512-9149-EA76AFC6C4F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hart" preserve="1">
  <p:cSld name="Title, Text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219200"/>
            <a:ext cx="7772400" cy="6858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hart Placeholder 3"/>
          <p:cNvSpPr>
            <a:spLocks noGrp="1"/>
          </p:cNvSpPr>
          <p:nvPr>
            <p:ph type="chart"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endParaRPr lang="en-US" noProof="0" smtClean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603AF5D-6B5A-4F33-B154-F7D94D4C8E5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>
              <a:defRPr>
                <a:solidFill>
                  <a:srgbClr val="3EBD86"/>
                </a:solidFill>
              </a:defRPr>
            </a:lvl2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83A333C-98DF-4B46-96C3-80894FFF402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33CB5C2-F514-4858-AA39-94C354FD7E1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2654D08-D5E5-49E5-98BF-8C0C0240EF6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19200"/>
            <a:ext cx="8229600" cy="6096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981200"/>
            <a:ext cx="4040188" cy="6858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667000"/>
            <a:ext cx="4040188" cy="345916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981200"/>
            <a:ext cx="4041775" cy="6858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667000"/>
            <a:ext cx="4041775" cy="345916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7652039-481D-4499-A7AF-091483DD9CB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D9AF873-00AA-4719-9EF9-09D97644A38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E0DB540-B4C7-4B8A-8A38-9C12316A8A3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19200"/>
            <a:ext cx="3008313" cy="76200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219200"/>
            <a:ext cx="5111750" cy="49069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981200"/>
            <a:ext cx="3008313" cy="41449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C11503-4790-4112-940D-359F89A4F6E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1219199"/>
            <a:ext cx="5486400" cy="35083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A047C5F-F79D-4013-850C-A9ED80F3044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1219200"/>
            <a:ext cx="77724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614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Helvetica" pitchFamily="-4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Helvetica" pitchFamily="-48" charset="0"/>
              </a:defRPr>
            </a:lvl1pPr>
          </a:lstStyle>
          <a:p>
            <a:pPr>
              <a:defRPr/>
            </a:pPr>
            <a:fld id="{2F61BC2B-9ADE-460F-96D3-1FDE17000E3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3" r:id="rId1"/>
    <p:sldLayoutId id="2147483772" r:id="rId2"/>
    <p:sldLayoutId id="2147483771" r:id="rId3"/>
    <p:sldLayoutId id="2147483770" r:id="rId4"/>
    <p:sldLayoutId id="2147483769" r:id="rId5"/>
    <p:sldLayoutId id="2147483768" r:id="rId6"/>
    <p:sldLayoutId id="2147483767" r:id="rId7"/>
    <p:sldLayoutId id="2147483766" r:id="rId8"/>
    <p:sldLayoutId id="2147483765" r:id="rId9"/>
    <p:sldLayoutId id="2147483764" r:id="rId10"/>
    <p:sldLayoutId id="2147483763" r:id="rId11"/>
    <p:sldLayoutId id="2147483762" r:id="rId12"/>
    <p:sldLayoutId id="2147483761" r:id="rId13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800000"/>
          </a:solidFill>
          <a:latin typeface="Helvetica"/>
          <a:ea typeface="+mj-ea"/>
          <a:cs typeface="Helvetica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800000"/>
          </a:solidFill>
          <a:latin typeface="Helvetica" pitchFamily="-80" charset="0"/>
          <a:ea typeface="Geneva" pitchFamily="-80" charset="-128"/>
          <a:cs typeface="Helvetica" pitchFamily="-4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800000"/>
          </a:solidFill>
          <a:latin typeface="Helvetica" pitchFamily="-80" charset="0"/>
          <a:ea typeface="Geneva" pitchFamily="-80" charset="-128"/>
          <a:cs typeface="Helvetica" pitchFamily="-4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800000"/>
          </a:solidFill>
          <a:latin typeface="Helvetica" pitchFamily="-80" charset="0"/>
          <a:ea typeface="Geneva" pitchFamily="-80" charset="-128"/>
          <a:cs typeface="Helvetica" pitchFamily="-4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800000"/>
          </a:solidFill>
          <a:latin typeface="Helvetica" pitchFamily="-80" charset="0"/>
          <a:ea typeface="Geneva" pitchFamily="-80" charset="-128"/>
          <a:cs typeface="Helvetica" pitchFamily="-48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600">
          <a:solidFill>
            <a:srgbClr val="AC6A42"/>
          </a:solidFill>
          <a:latin typeface="B Helvetica Bold" pitchFamily="1" charset="0"/>
          <a:ea typeface="Geneva" pitchFamily="-80" charset="-128"/>
          <a:cs typeface="Geneva" pitchFamily="-80" charset="-128"/>
        </a:defRPr>
      </a:lvl6pPr>
      <a:lvl7pPr marL="914400" algn="ctr" rtl="0" fontAlgn="base">
        <a:spcBef>
          <a:spcPct val="0"/>
        </a:spcBef>
        <a:spcAft>
          <a:spcPct val="0"/>
        </a:spcAft>
        <a:defRPr sz="3600">
          <a:solidFill>
            <a:srgbClr val="AC6A42"/>
          </a:solidFill>
          <a:latin typeface="B Helvetica Bold" pitchFamily="1" charset="0"/>
          <a:ea typeface="Geneva" pitchFamily="-80" charset="-128"/>
          <a:cs typeface="Geneva" pitchFamily="-80" charset="-128"/>
        </a:defRPr>
      </a:lvl7pPr>
      <a:lvl8pPr marL="1371600" algn="ctr" rtl="0" fontAlgn="base">
        <a:spcBef>
          <a:spcPct val="0"/>
        </a:spcBef>
        <a:spcAft>
          <a:spcPct val="0"/>
        </a:spcAft>
        <a:defRPr sz="3600">
          <a:solidFill>
            <a:srgbClr val="AC6A42"/>
          </a:solidFill>
          <a:latin typeface="B Helvetica Bold" pitchFamily="1" charset="0"/>
          <a:ea typeface="Geneva" pitchFamily="-80" charset="-128"/>
          <a:cs typeface="Geneva" pitchFamily="-80" charset="-128"/>
        </a:defRPr>
      </a:lvl8pPr>
      <a:lvl9pPr marL="1828800" algn="ctr" rtl="0" fontAlgn="base">
        <a:spcBef>
          <a:spcPct val="0"/>
        </a:spcBef>
        <a:spcAft>
          <a:spcPct val="0"/>
        </a:spcAft>
        <a:defRPr sz="3600">
          <a:solidFill>
            <a:srgbClr val="AC6A42"/>
          </a:solidFill>
          <a:latin typeface="B Helvetica Bold" pitchFamily="1" charset="0"/>
          <a:ea typeface="Geneva" pitchFamily="-80" charset="-128"/>
          <a:cs typeface="Geneva" pitchFamily="-80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&gt;"/>
        <a:defRPr sz="3200">
          <a:solidFill>
            <a:srgbClr val="1862B2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Lucida Grande" pitchFamily="-48" charset="0"/>
        <a:buChar char="•"/>
        <a:defRPr sz="2800">
          <a:solidFill>
            <a:srgbClr val="3EBD86"/>
          </a:solidFill>
          <a:latin typeface="+mn-lt"/>
          <a:ea typeface="+mn-ea"/>
        </a:defRPr>
      </a:lvl2pPr>
      <a:lvl3pPr marL="1085850" indent="-228600" algn="l" rtl="0" eaLnBrk="0" fontAlgn="base" hangingPunct="0">
        <a:spcBef>
          <a:spcPct val="20000"/>
        </a:spcBef>
        <a:spcAft>
          <a:spcPct val="0"/>
        </a:spcAft>
        <a:buChar char="&gt;"/>
        <a:defRPr sz="2400">
          <a:solidFill>
            <a:schemeClr val="tx1"/>
          </a:solidFill>
          <a:latin typeface="+mn-lt"/>
          <a:ea typeface="+mn-ea"/>
        </a:defRPr>
      </a:lvl3pPr>
      <a:lvl4pPr marL="142875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177165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22885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68605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14325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60045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wmf"/><Relationship Id="rId3" Type="http://schemas.openxmlformats.org/officeDocument/2006/relationships/oleObject" Target="../embeddings/oleObject3.bin"/><Relationship Id="rId7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6.w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4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7" Type="http://schemas.openxmlformats.org/officeDocument/2006/relationships/image" Target="../media/image9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7.bin"/><Relationship Id="rId5" Type="http://schemas.openxmlformats.org/officeDocument/2006/relationships/image" Target="../media/image8.wmf"/><Relationship Id="rId4" Type="http://schemas.openxmlformats.org/officeDocument/2006/relationships/oleObject" Target="../embeddings/oleObject6.bin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16.wmf"/><Relationship Id="rId4" Type="http://schemas.openxmlformats.org/officeDocument/2006/relationships/oleObject" Target="../embeddings/oleObject8.bin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5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4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657600" y="2286000"/>
            <a:ext cx="5486400" cy="1143000"/>
          </a:xfrm>
        </p:spPr>
        <p:txBody>
          <a:bodyPr/>
          <a:lstStyle/>
          <a:p>
            <a:pPr eaLnBrk="1" hangingPunct="1"/>
            <a:r>
              <a:rPr lang="en-US" dirty="0" smtClean="0">
                <a:latin typeface="Helvetica" pitchFamily="-48" charset="0"/>
                <a:cs typeface="Helvetica" pitchFamily="-48" charset="0"/>
              </a:rPr>
              <a:t>The Independent-Samples </a:t>
            </a:r>
            <a:r>
              <a:rPr lang="en-US" i="1" dirty="0" smtClean="0">
                <a:latin typeface="Helvetica" pitchFamily="-48" charset="0"/>
                <a:cs typeface="Helvetica" pitchFamily="-48" charset="0"/>
              </a:rPr>
              <a:t>t </a:t>
            </a:r>
            <a:r>
              <a:rPr lang="en-US" dirty="0" smtClean="0">
                <a:latin typeface="Helvetica" pitchFamily="-48" charset="0"/>
                <a:cs typeface="Helvetica" pitchFamily="-48" charset="0"/>
              </a:rPr>
              <a:t>Test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657600" y="3886200"/>
            <a:ext cx="5486400" cy="1752600"/>
          </a:xfrm>
        </p:spPr>
        <p:txBody>
          <a:bodyPr/>
          <a:lstStyle/>
          <a:p>
            <a:pPr eaLnBrk="1" hangingPunct="1"/>
            <a:r>
              <a:rPr lang="en-US" smtClean="0"/>
              <a:t>Chapter 11</a:t>
            </a:r>
            <a:endParaRPr lang="en-US" dirty="0" smtClean="0"/>
          </a:p>
        </p:txBody>
      </p:sp>
      <p:pic>
        <p:nvPicPr>
          <p:cNvPr id="5" name="Picture 5" descr="nolan2e comp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4800" y="1945323"/>
            <a:ext cx="3505200" cy="44190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talk about Standard Deviation</a:t>
            </a:r>
            <a:endParaRPr lang="en-US" dirty="0"/>
          </a:p>
        </p:txBody>
      </p:sp>
      <p:graphicFrame>
        <p:nvGraphicFramePr>
          <p:cNvPr id="7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19150778"/>
              </p:ext>
            </p:extLst>
          </p:nvPr>
        </p:nvGraphicFramePr>
        <p:xfrm>
          <a:off x="801688" y="2024063"/>
          <a:ext cx="2792412" cy="1196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496" name="Equation" r:id="rId3" imgW="1066800" imgH="457200" progId="Equation.3">
                  <p:embed/>
                </p:oleObj>
              </mc:Choice>
              <mc:Fallback>
                <p:oleObj name="Equation" r:id="rId3" imgW="106680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1688" y="2024063"/>
                        <a:ext cx="2792412" cy="11969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44790712"/>
              </p:ext>
            </p:extLst>
          </p:nvPr>
        </p:nvGraphicFramePr>
        <p:xfrm>
          <a:off x="762000" y="3505200"/>
          <a:ext cx="5021262" cy="1262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497" name="Equation" r:id="rId5" imgW="1917360" imgH="482400" progId="Equation.3">
                  <p:embed/>
                </p:oleObj>
              </mc:Choice>
              <mc:Fallback>
                <p:oleObj name="Equation" r:id="rId5" imgW="1917360" imgH="482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3505200"/>
                        <a:ext cx="5021262" cy="12620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03810170"/>
              </p:ext>
            </p:extLst>
          </p:nvPr>
        </p:nvGraphicFramePr>
        <p:xfrm>
          <a:off x="762000" y="5105400"/>
          <a:ext cx="3159125" cy="663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498" name="Equation" r:id="rId7" imgW="1206360" imgH="253800" progId="Equation.3">
                  <p:embed/>
                </p:oleObj>
              </mc:Choice>
              <mc:Fallback>
                <p:oleObj name="Equation" r:id="rId7" imgW="1206360" imgH="253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5105400"/>
                        <a:ext cx="3159125" cy="6635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4038600" y="2133600"/>
            <a:ext cx="4561809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Variance = same for all tests, but paired t is on difference scores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257800" y="5410200"/>
            <a:ext cx="35346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This section is for independent t only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33400" y="6324600"/>
            <a:ext cx="80056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Take the square root for standard deviation of these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95053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talk about test statistics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25048040"/>
              </p:ext>
            </p:extLst>
          </p:nvPr>
        </p:nvGraphicFramePr>
        <p:xfrm>
          <a:off x="685800" y="1981200"/>
          <a:ext cx="7772400" cy="2931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86200"/>
                <a:gridCol w="3886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Test</a:t>
                      </a:r>
                      <a:r>
                        <a:rPr lang="en-US" baseline="0" dirty="0" smtClean="0">
                          <a:solidFill>
                            <a:srgbClr val="000000"/>
                          </a:solidFill>
                        </a:rPr>
                        <a:t> type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Formula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Z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u="sng" dirty="0" smtClean="0">
                          <a:solidFill>
                            <a:srgbClr val="000000"/>
                          </a:solidFill>
                        </a:rPr>
                        <a:t>M</a:t>
                      </a:r>
                      <a:r>
                        <a:rPr lang="en-US" b="0" i="0" u="sng" baseline="0" dirty="0" smtClean="0">
                          <a:solidFill>
                            <a:srgbClr val="000000"/>
                          </a:solidFill>
                        </a:rPr>
                        <a:t> – </a:t>
                      </a:r>
                      <a:r>
                        <a:rPr lang="en-US" b="0" i="0" u="sng" dirty="0" err="1" smtClean="0">
                          <a:latin typeface="Lucida Grande"/>
                          <a:ea typeface="Lucida Grande"/>
                          <a:cs typeface="Lucida Grande"/>
                        </a:rPr>
                        <a:t>μ</a:t>
                      </a:r>
                      <a:r>
                        <a:rPr lang="en-US" b="0" i="0" u="sng" baseline="-25000" dirty="0" err="1" smtClean="0">
                          <a:latin typeface="Lucida Grande"/>
                          <a:ea typeface="Lucida Grande"/>
                          <a:cs typeface="Lucida Grande"/>
                        </a:rPr>
                        <a:t>M</a:t>
                      </a:r>
                      <a:endParaRPr lang="en-US" b="0" i="0" u="sng" baseline="0" dirty="0" smtClean="0">
                        <a:latin typeface="Lucida Grande"/>
                        <a:ea typeface="Lucida Grande"/>
                        <a:cs typeface="Lucida Grande"/>
                      </a:endParaRPr>
                    </a:p>
                    <a:p>
                      <a:pPr algn="ctr"/>
                      <a:r>
                        <a:rPr lang="en-US" b="0" i="0" dirty="0" err="1" smtClean="0">
                          <a:latin typeface="Lucida Grande"/>
                          <a:ea typeface="Lucida Grande"/>
                          <a:cs typeface="Lucida Grande"/>
                        </a:rPr>
                        <a:t>σ</a:t>
                      </a:r>
                      <a:r>
                        <a:rPr lang="en-US" b="0" i="0" baseline="-25000" dirty="0" err="1" smtClean="0">
                          <a:latin typeface="Lucida Grande"/>
                          <a:ea typeface="Lucida Grande"/>
                          <a:cs typeface="Lucida Grande"/>
                        </a:rPr>
                        <a:t>M</a:t>
                      </a:r>
                      <a:endParaRPr lang="en-US" b="0" baseline="-25000" dirty="0" smtClean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Single t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0" u="sng" dirty="0" smtClean="0">
                          <a:solidFill>
                            <a:srgbClr val="000000"/>
                          </a:solidFill>
                        </a:rPr>
                        <a:t>M</a:t>
                      </a:r>
                      <a:r>
                        <a:rPr lang="en-US" i="0" u="sng" baseline="0" dirty="0" smtClean="0">
                          <a:solidFill>
                            <a:srgbClr val="000000"/>
                          </a:solidFill>
                        </a:rPr>
                        <a:t> – </a:t>
                      </a:r>
                      <a:r>
                        <a:rPr lang="en-US" b="0" i="0" u="sng" dirty="0" err="1" smtClean="0">
                          <a:latin typeface="Lucida Grande"/>
                          <a:ea typeface="Lucida Grande"/>
                          <a:cs typeface="Lucida Grande"/>
                        </a:rPr>
                        <a:t>μ</a:t>
                      </a:r>
                      <a:r>
                        <a:rPr lang="en-US" b="0" i="0" u="sng" baseline="-25000" dirty="0" err="1" smtClean="0">
                          <a:latin typeface="Lucida Grande"/>
                          <a:ea typeface="Lucida Grande"/>
                          <a:cs typeface="Lucida Grande"/>
                        </a:rPr>
                        <a:t>M</a:t>
                      </a:r>
                      <a:endParaRPr lang="en-US" b="0" i="0" u="sng" baseline="0" dirty="0" smtClean="0">
                        <a:latin typeface="Lucida Grande"/>
                        <a:ea typeface="Lucida Grande"/>
                        <a:cs typeface="Lucida Grande"/>
                      </a:endParaRPr>
                    </a:p>
                    <a:p>
                      <a:pPr algn="ctr"/>
                      <a:r>
                        <a:rPr lang="en-US" b="0" i="0" baseline="0" dirty="0" err="1" smtClean="0">
                          <a:latin typeface="Lucida Grande"/>
                          <a:ea typeface="Lucida Grande"/>
                          <a:cs typeface="Lucida Grande"/>
                        </a:rPr>
                        <a:t>s</a:t>
                      </a:r>
                      <a:r>
                        <a:rPr lang="en-US" b="0" i="0" baseline="-25000" dirty="0" err="1" smtClean="0">
                          <a:latin typeface="Lucida Grande"/>
                          <a:ea typeface="Lucida Grande"/>
                          <a:cs typeface="Lucida Grande"/>
                        </a:rPr>
                        <a:t>M</a:t>
                      </a:r>
                      <a:endParaRPr lang="en-US" b="0" baseline="-25000" dirty="0" smtClean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Paired t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0" u="sng" dirty="0" smtClean="0">
                          <a:solidFill>
                            <a:srgbClr val="000000"/>
                          </a:solidFill>
                        </a:rPr>
                        <a:t>M</a:t>
                      </a:r>
                      <a:r>
                        <a:rPr lang="en-US" i="0" u="sng" baseline="0" dirty="0" smtClean="0">
                          <a:solidFill>
                            <a:srgbClr val="000000"/>
                          </a:solidFill>
                        </a:rPr>
                        <a:t> </a:t>
                      </a:r>
                      <a:endParaRPr lang="en-US" b="0" i="0" u="sng" baseline="0" dirty="0" smtClean="0">
                        <a:latin typeface="Lucida Grande"/>
                        <a:ea typeface="Lucida Grande"/>
                        <a:cs typeface="Lucida Grande"/>
                      </a:endParaRPr>
                    </a:p>
                    <a:p>
                      <a:pPr algn="ctr"/>
                      <a:r>
                        <a:rPr lang="en-US" b="0" i="0" baseline="0" dirty="0" err="1" smtClean="0">
                          <a:latin typeface="Lucida Grande"/>
                          <a:ea typeface="Lucida Grande"/>
                          <a:cs typeface="Lucida Grande"/>
                        </a:rPr>
                        <a:t>s</a:t>
                      </a:r>
                      <a:r>
                        <a:rPr lang="en-US" b="0" i="0" baseline="-25000" dirty="0" err="1" smtClean="0">
                          <a:latin typeface="Lucida Grande"/>
                          <a:ea typeface="Lucida Grande"/>
                          <a:cs typeface="Lucida Grande"/>
                        </a:rPr>
                        <a:t>M</a:t>
                      </a:r>
                      <a:endParaRPr lang="en-US" b="0" baseline="-25000" dirty="0" smtClean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Independent</a:t>
                      </a:r>
                      <a:r>
                        <a:rPr lang="en-US" baseline="0" dirty="0" smtClean="0">
                          <a:solidFill>
                            <a:srgbClr val="000000"/>
                          </a:solidFill>
                        </a:rPr>
                        <a:t> t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0" u="sng" dirty="0" smtClean="0">
                          <a:solidFill>
                            <a:srgbClr val="000000"/>
                          </a:solidFill>
                        </a:rPr>
                        <a:t>M</a:t>
                      </a:r>
                      <a:r>
                        <a:rPr lang="en-US" i="0" u="sng" baseline="0" dirty="0" smtClean="0">
                          <a:solidFill>
                            <a:srgbClr val="000000"/>
                          </a:solidFill>
                        </a:rPr>
                        <a:t> – </a:t>
                      </a:r>
                      <a:r>
                        <a:rPr lang="en-US" b="0" i="0" u="sng" baseline="0" dirty="0" smtClean="0">
                          <a:solidFill>
                            <a:schemeClr val="dk1"/>
                          </a:solidFill>
                          <a:latin typeface="Lucida Grande"/>
                          <a:ea typeface="Lucida Grande"/>
                          <a:cs typeface="Lucida Grande"/>
                        </a:rPr>
                        <a:t>M</a:t>
                      </a:r>
                      <a:endParaRPr lang="en-US" b="0" i="0" u="sng" baseline="0" dirty="0" smtClean="0">
                        <a:latin typeface="Lucida Grande"/>
                        <a:ea typeface="Lucida Grande"/>
                        <a:cs typeface="Lucida Grande"/>
                      </a:endParaRPr>
                    </a:p>
                    <a:p>
                      <a:pPr algn="ctr"/>
                      <a:r>
                        <a:rPr lang="en-US" b="0" i="0" baseline="0" dirty="0" err="1" smtClean="0">
                          <a:latin typeface="Lucida Grande"/>
                          <a:ea typeface="Lucida Grande"/>
                          <a:cs typeface="Lucida Grande"/>
                        </a:rPr>
                        <a:t>s</a:t>
                      </a:r>
                      <a:r>
                        <a:rPr lang="en-US" b="0" i="0" baseline="-25000" dirty="0" err="1" smtClean="0">
                          <a:latin typeface="Lucida Grande"/>
                          <a:ea typeface="Lucida Grande"/>
                          <a:cs typeface="Lucida Grande"/>
                        </a:rPr>
                        <a:t>difference</a:t>
                      </a:r>
                      <a:r>
                        <a:rPr lang="en-US" b="0" i="0" baseline="-25000" dirty="0" smtClean="0">
                          <a:latin typeface="Lucida Grande"/>
                          <a:ea typeface="Lucida Grande"/>
                          <a:cs typeface="Lucida Grande"/>
                        </a:rPr>
                        <a:t> </a:t>
                      </a:r>
                      <a:endParaRPr lang="en-US" b="0" baseline="-25000" dirty="0" smtClean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393278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Title 1"/>
          <p:cNvSpPr>
            <a:spLocks noGrp="1"/>
          </p:cNvSpPr>
          <p:nvPr>
            <p:ph type="title"/>
          </p:nvPr>
        </p:nvSpPr>
        <p:spPr>
          <a:xfrm>
            <a:off x="762000" y="762000"/>
            <a:ext cx="7772400" cy="533400"/>
          </a:xfrm>
        </p:spPr>
        <p:txBody>
          <a:bodyPr/>
          <a:lstStyle/>
          <a:p>
            <a:r>
              <a:rPr lang="en-US" smtClean="0">
                <a:latin typeface="Helvetica" pitchFamily="-48" charset="0"/>
                <a:cs typeface="Helvetica" pitchFamily="-48" charset="0"/>
              </a:rPr>
              <a:t>Additional Formulae</a:t>
            </a:r>
          </a:p>
        </p:txBody>
      </p:sp>
      <p:graphicFrame>
        <p:nvGraphicFramePr>
          <p:cNvPr id="3074" name="Object 3"/>
          <p:cNvGraphicFramePr>
            <a:graphicFrameLocks noChangeAspect="1"/>
          </p:cNvGraphicFramePr>
          <p:nvPr/>
        </p:nvGraphicFramePr>
        <p:xfrm>
          <a:off x="1905000" y="2286000"/>
          <a:ext cx="4729163" cy="1235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444" name="Equation" r:id="rId4" imgW="1701720" imgH="444240" progId="Equation.3">
                  <p:embed/>
                </p:oleObj>
              </mc:Choice>
              <mc:Fallback>
                <p:oleObj name="Equation" r:id="rId4" imgW="1701720" imgH="44424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5000" y="2286000"/>
                        <a:ext cx="4729163" cy="12350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5" name="Object 4"/>
          <p:cNvGraphicFramePr>
            <a:graphicFrameLocks noChangeAspect="1"/>
          </p:cNvGraphicFramePr>
          <p:nvPr/>
        </p:nvGraphicFramePr>
        <p:xfrm>
          <a:off x="3124200" y="4114800"/>
          <a:ext cx="2400300" cy="1235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445" name="Equation" r:id="rId6" imgW="863280" imgH="444240" progId="Equation.3">
                  <p:embed/>
                </p:oleObj>
              </mc:Choice>
              <mc:Fallback>
                <p:oleObj name="Equation" r:id="rId6" imgW="863280" imgH="44424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24200" y="4114800"/>
                        <a:ext cx="2400300" cy="12350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talk about </a:t>
            </a:r>
            <a:r>
              <a:rPr lang="en-US" i="1" dirty="0" err="1" smtClean="0"/>
              <a:t>df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84422181"/>
              </p:ext>
            </p:extLst>
          </p:nvPr>
        </p:nvGraphicFramePr>
        <p:xfrm>
          <a:off x="685800" y="1981200"/>
          <a:ext cx="77724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86200"/>
                <a:gridCol w="3886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Test type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i="1" dirty="0" err="1" smtClean="0">
                          <a:solidFill>
                            <a:srgbClr val="000000"/>
                          </a:solidFill>
                        </a:rPr>
                        <a:t>df</a:t>
                      </a:r>
                      <a:endParaRPr lang="en-US" i="1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Single sample 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N – 1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Paired samples </a:t>
                      </a:r>
                      <a:r>
                        <a:rPr lang="en-US" baseline="0" dirty="0" smtClean="0">
                          <a:solidFill>
                            <a:srgbClr val="000000"/>
                          </a:solidFill>
                        </a:rPr>
                        <a:t>t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N – 1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Independent</a:t>
                      </a:r>
                      <a:r>
                        <a:rPr lang="en-US" baseline="0" dirty="0" smtClean="0">
                          <a:solidFill>
                            <a:srgbClr val="000000"/>
                          </a:solidFill>
                        </a:rPr>
                        <a:t> t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N – 1</a:t>
                      </a:r>
                      <a:r>
                        <a:rPr lang="en-US" baseline="0" dirty="0" smtClean="0">
                          <a:solidFill>
                            <a:srgbClr val="000000"/>
                          </a:solidFill>
                        </a:rPr>
                        <a:t> + N – 1 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95786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 idx="4294967295"/>
          </p:nvPr>
        </p:nvSpPr>
        <p:spPr>
          <a:xfrm>
            <a:off x="1371600" y="762000"/>
            <a:ext cx="7772400" cy="533400"/>
          </a:xfrm>
        </p:spPr>
        <p:txBody>
          <a:bodyPr/>
          <a:lstStyle/>
          <a:p>
            <a:r>
              <a:rPr lang="en-US" dirty="0" smtClean="0">
                <a:latin typeface="Helvetica" pitchFamily="-48" charset="0"/>
                <a:cs typeface="Helvetica" pitchFamily="-48" charset="0"/>
              </a:rPr>
              <a:t>Steps for Calculating Independent Sample </a:t>
            </a:r>
            <a:r>
              <a:rPr lang="en-US" i="1" dirty="0" smtClean="0">
                <a:latin typeface="Helvetica" pitchFamily="-48" charset="0"/>
                <a:cs typeface="Helvetica" pitchFamily="-48" charset="0"/>
              </a:rPr>
              <a:t>t</a:t>
            </a:r>
            <a:r>
              <a:rPr lang="en-US" dirty="0" smtClean="0">
                <a:latin typeface="Helvetica" pitchFamily="-48" charset="0"/>
                <a:cs typeface="Helvetica" pitchFamily="-48" charset="0"/>
              </a:rPr>
              <a:t> Tests</a:t>
            </a:r>
          </a:p>
        </p:txBody>
      </p:sp>
      <p:sp>
        <p:nvSpPr>
          <p:cNvPr id="14339" name="Text Placeholder 2"/>
          <p:cNvSpPr>
            <a:spLocks noGrp="1"/>
          </p:cNvSpPr>
          <p:nvPr>
            <p:ph type="body" idx="4294967295"/>
          </p:nvPr>
        </p:nvSpPr>
        <p:spPr>
          <a:xfrm>
            <a:off x="914400" y="1905000"/>
            <a:ext cx="7772400" cy="457200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3000" dirty="0" smtClean="0"/>
              <a:t>Step 1: Identify the populations, distribution, and assumptions.</a:t>
            </a:r>
          </a:p>
          <a:p>
            <a:pPr>
              <a:lnSpc>
                <a:spcPct val="80000"/>
              </a:lnSpc>
            </a:pPr>
            <a:r>
              <a:rPr lang="en-US" sz="3000" dirty="0" smtClean="0"/>
              <a:t>Step 2: State the null and research hypotheses.</a:t>
            </a:r>
          </a:p>
          <a:p>
            <a:pPr>
              <a:lnSpc>
                <a:spcPct val="80000"/>
              </a:lnSpc>
            </a:pPr>
            <a:r>
              <a:rPr lang="en-US" sz="3000" dirty="0" smtClean="0"/>
              <a:t>Step 3: Determine the characteristics of the comparison distribution.</a:t>
            </a:r>
          </a:p>
          <a:p>
            <a:pPr>
              <a:lnSpc>
                <a:spcPct val="80000"/>
              </a:lnSpc>
            </a:pPr>
            <a:r>
              <a:rPr lang="en-US" sz="3000" dirty="0" smtClean="0"/>
              <a:t>Step 4: Determine critical values, or cutoffs.</a:t>
            </a:r>
          </a:p>
          <a:p>
            <a:pPr>
              <a:lnSpc>
                <a:spcPct val="80000"/>
              </a:lnSpc>
            </a:pPr>
            <a:r>
              <a:rPr lang="en-US" sz="3000" dirty="0" smtClean="0"/>
              <a:t>Step 5: Calculate the test statistic.</a:t>
            </a:r>
          </a:p>
          <a:p>
            <a:pPr>
              <a:lnSpc>
                <a:spcPct val="80000"/>
              </a:lnSpc>
            </a:pPr>
            <a:r>
              <a:rPr lang="en-US" sz="3000" dirty="0" smtClean="0"/>
              <a:t>Step 6: Make a decision.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work some examples!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Let’s work some examples: chapter </a:t>
            </a:r>
            <a:r>
              <a:rPr lang="en-US" dirty="0" smtClean="0"/>
              <a:t>11 </a:t>
            </a:r>
            <a:r>
              <a:rPr lang="en-US" dirty="0" err="1"/>
              <a:t>docx</a:t>
            </a:r>
            <a:r>
              <a:rPr lang="en-US" dirty="0"/>
              <a:t> on blackboard.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21053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Assumptions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62175514"/>
              </p:ext>
            </p:extLst>
          </p:nvPr>
        </p:nvGraphicFramePr>
        <p:xfrm>
          <a:off x="685800" y="2057400"/>
          <a:ext cx="7772400" cy="1478280"/>
        </p:xfrm>
        <a:graphic>
          <a:graphicData uri="http://schemas.openxmlformats.org/drawingml/2006/table">
            <a:tbl>
              <a:tblPr firstRow="1" bandRow="1">
                <a:tableStyleId>{1E171933-4619-4E11-9A3F-F7608DF75F80}</a:tableStyleId>
              </a:tblPr>
              <a:tblGrid>
                <a:gridCol w="3886200"/>
                <a:gridCol w="3886200"/>
              </a:tblGrid>
              <a:tr h="294640">
                <a:tc>
                  <a:txBody>
                    <a:bodyPr/>
                    <a:lstStyle/>
                    <a:p>
                      <a:r>
                        <a:rPr lang="en-US" dirty="0" smtClean="0"/>
                        <a:t>Assumption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Solution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Normal distribution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 &gt;=30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DV</a:t>
                      </a:r>
                      <a:r>
                        <a:rPr lang="en-US" baseline="0" dirty="0" smtClean="0"/>
                        <a:t> is scale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Nothing – do </a:t>
                      </a:r>
                      <a:r>
                        <a:rPr lang="en-US" dirty="0" err="1" smtClean="0"/>
                        <a:t>nonparametrics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Random</a:t>
                      </a:r>
                      <a:r>
                        <a:rPr lang="en-US" baseline="0" dirty="0" smtClean="0"/>
                        <a:t> selection (sampling)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Random assignment to group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487080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List the sample, population, and hypotheses</a:t>
            </a:r>
          </a:p>
          <a:p>
            <a:pPr lvl="1"/>
            <a:r>
              <a:rPr lang="en-US" dirty="0"/>
              <a:t>Sample: </a:t>
            </a:r>
            <a:r>
              <a:rPr lang="en-US" dirty="0" smtClean="0"/>
              <a:t>group 1 versus group 2</a:t>
            </a:r>
            <a:endParaRPr lang="en-US" dirty="0"/>
          </a:p>
          <a:p>
            <a:pPr lvl="1"/>
            <a:r>
              <a:rPr lang="en-US" dirty="0"/>
              <a:t>Population: </a:t>
            </a:r>
            <a:r>
              <a:rPr lang="en-US" dirty="0" smtClean="0"/>
              <a:t>those groups mean difference will be 0 (u – u = 0)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2487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Now, we can list those as group 1 versus group 2 in our R and N</a:t>
            </a:r>
          </a:p>
          <a:p>
            <a:pPr lvl="1"/>
            <a:r>
              <a:rPr lang="en-US" dirty="0" smtClean="0"/>
              <a:t>Should also help us distinguish between independent t and dependent t</a:t>
            </a:r>
          </a:p>
          <a:p>
            <a:r>
              <a:rPr lang="en-US" dirty="0" smtClean="0"/>
              <a:t>R: group 1 =/ OR &gt; OR &lt; group 2</a:t>
            </a:r>
          </a:p>
          <a:p>
            <a:r>
              <a:rPr lang="en-US" dirty="0" smtClean="0"/>
              <a:t>N: group 1 = OR &lt;= OR &gt;= group 2</a:t>
            </a:r>
          </a:p>
          <a:p>
            <a:pPr lvl="1"/>
            <a:r>
              <a:rPr lang="en-US" dirty="0" smtClean="0"/>
              <a:t>Watch the order!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73676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List the descriptive statistics</a:t>
            </a:r>
          </a:p>
          <a:p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975693"/>
              </p:ext>
            </p:extLst>
          </p:nvPr>
        </p:nvGraphicFramePr>
        <p:xfrm>
          <a:off x="1066800" y="2743200"/>
          <a:ext cx="609600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/>
                <a:gridCol w="2032000"/>
                <a:gridCol w="2032000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Group 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Group 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Mean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df</a:t>
                      </a:r>
                      <a:r>
                        <a:rPr lang="en-US" dirty="0" smtClean="0"/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Spooled</a:t>
                      </a:r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Sdifference</a:t>
                      </a:r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543144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Quick Test Reminder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One person = Z score</a:t>
            </a:r>
          </a:p>
          <a:p>
            <a:r>
              <a:rPr lang="en-US" dirty="0"/>
              <a:t>One sample with population standard deviation = Z test</a:t>
            </a:r>
          </a:p>
          <a:p>
            <a:r>
              <a:rPr lang="en-US" dirty="0"/>
              <a:t>One sample no population standard deviation = single t-</a:t>
            </a:r>
            <a:r>
              <a:rPr lang="en-US" dirty="0" smtClean="0"/>
              <a:t>test</a:t>
            </a:r>
          </a:p>
          <a:p>
            <a:r>
              <a:rPr lang="en-US" dirty="0" smtClean="0"/>
              <a:t>One sample test twice = paired samples t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38598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Get the mean</a:t>
            </a:r>
          </a:p>
          <a:p>
            <a:pPr lvl="1"/>
            <a:r>
              <a:rPr lang="en-US" dirty="0" smtClean="0"/>
              <a:t>summary(</a:t>
            </a:r>
            <a:r>
              <a:rPr lang="en-US" i="1" dirty="0" smtClean="0"/>
              <a:t>dataset</a:t>
            </a:r>
            <a:r>
              <a:rPr lang="en-US" dirty="0" smtClean="0"/>
              <a:t>)</a:t>
            </a:r>
          </a:p>
          <a:p>
            <a:r>
              <a:rPr lang="en-US" dirty="0" smtClean="0"/>
              <a:t>Get the </a:t>
            </a:r>
            <a:r>
              <a:rPr lang="en-US" dirty="0" err="1" smtClean="0"/>
              <a:t>sd</a:t>
            </a:r>
            <a:endParaRPr lang="en-US" dirty="0" smtClean="0"/>
          </a:p>
          <a:p>
            <a:pPr lvl="1"/>
            <a:r>
              <a:rPr lang="en-US" dirty="0" err="1" smtClean="0"/>
              <a:t>sd</a:t>
            </a:r>
            <a:r>
              <a:rPr lang="en-US" dirty="0" smtClean="0"/>
              <a:t>(</a:t>
            </a:r>
            <a:r>
              <a:rPr lang="en-US" i="1" dirty="0" err="1" smtClean="0"/>
              <a:t>dataset$column</a:t>
            </a:r>
            <a:r>
              <a:rPr lang="en-US" i="1" dirty="0" smtClean="0"/>
              <a:t>, </a:t>
            </a:r>
            <a:r>
              <a:rPr lang="en-US" dirty="0" err="1" smtClean="0"/>
              <a:t>na.rm</a:t>
            </a:r>
            <a:r>
              <a:rPr lang="en-US" dirty="0" smtClean="0"/>
              <a:t> = T)</a:t>
            </a:r>
          </a:p>
          <a:p>
            <a:r>
              <a:rPr lang="en-US" dirty="0" smtClean="0"/>
              <a:t>Get N</a:t>
            </a:r>
          </a:p>
          <a:p>
            <a:pPr lvl="1"/>
            <a:r>
              <a:rPr lang="en-US" dirty="0" smtClean="0"/>
              <a:t>length(</a:t>
            </a:r>
            <a:r>
              <a:rPr lang="en-US" i="1" dirty="0" err="1" smtClean="0"/>
              <a:t>dataset$column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54881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2700"/>
            <a:ext cx="4677989" cy="2730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95600"/>
            <a:ext cx="4699322" cy="1600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648200"/>
            <a:ext cx="4343400" cy="1723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6045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Get Spooled (evil!)</a:t>
            </a:r>
          </a:p>
          <a:p>
            <a:r>
              <a:rPr lang="en-US" dirty="0"/>
              <a:t>spooled = </a:t>
            </a:r>
            <a:r>
              <a:rPr lang="en-US" dirty="0" err="1"/>
              <a:t>sqrt</a:t>
            </a:r>
            <a:r>
              <a:rPr lang="en-US" dirty="0"/>
              <a:t>( ((n1-1)*sd1^2 + (n2-1)*sd2^2) / (n1+n2 - 2</a:t>
            </a:r>
            <a:r>
              <a:rPr lang="en-US" dirty="0" smtClean="0"/>
              <a:t>))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500" y="3886200"/>
            <a:ext cx="58039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2561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Get </a:t>
            </a:r>
            <a:r>
              <a:rPr lang="en-US" dirty="0" err="1" smtClean="0"/>
              <a:t>Sdifference</a:t>
            </a:r>
            <a:r>
              <a:rPr lang="en-US" dirty="0"/>
              <a:t> </a:t>
            </a:r>
            <a:r>
              <a:rPr lang="en-US" dirty="0" smtClean="0"/>
              <a:t>(less evil)</a:t>
            </a:r>
          </a:p>
          <a:p>
            <a:r>
              <a:rPr lang="en-US" dirty="0" err="1" smtClean="0"/>
              <a:t>sdifference</a:t>
            </a:r>
            <a:r>
              <a:rPr lang="en-US" dirty="0" smtClean="0"/>
              <a:t> </a:t>
            </a:r>
            <a:r>
              <a:rPr lang="en-US" dirty="0"/>
              <a:t>= </a:t>
            </a:r>
            <a:r>
              <a:rPr lang="en-US" dirty="0" err="1"/>
              <a:t>sqrt</a:t>
            </a:r>
            <a:r>
              <a:rPr lang="en-US" dirty="0"/>
              <a:t>((spooled^2/n1 + spooled^2/n2))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500" y="3683000"/>
            <a:ext cx="4635500" cy="7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9314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4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Since we are dealing with two groups, we have two </a:t>
            </a:r>
            <a:r>
              <a:rPr lang="en-US" i="1" dirty="0" err="1" smtClean="0"/>
              <a:t>df</a:t>
            </a:r>
            <a:r>
              <a:rPr lang="en-US" dirty="0" smtClean="0"/>
              <a:t> </a:t>
            </a:r>
            <a:r>
              <a:rPr lang="is-IS" dirty="0" smtClean="0"/>
              <a:t>… but the </a:t>
            </a:r>
            <a:r>
              <a:rPr lang="is-IS" i="1" dirty="0" smtClean="0"/>
              <a:t>t</a:t>
            </a:r>
            <a:r>
              <a:rPr lang="is-IS" dirty="0" smtClean="0"/>
              <a:t> distribution only has one df?</a:t>
            </a:r>
          </a:p>
          <a:p>
            <a:pPr lvl="1"/>
            <a:r>
              <a:rPr lang="is-IS" dirty="0" smtClean="0"/>
              <a:t>So add them together!</a:t>
            </a:r>
          </a:p>
          <a:p>
            <a:pPr lvl="1"/>
            <a:r>
              <a:rPr lang="is-IS" i="1" dirty="0" smtClean="0"/>
              <a:t>df</a:t>
            </a:r>
            <a:r>
              <a:rPr lang="is-IS" dirty="0" smtClean="0"/>
              <a:t> total = (n-1) + (n-1)</a:t>
            </a:r>
          </a:p>
        </p:txBody>
      </p:sp>
    </p:spTree>
    <p:extLst>
      <p:ext uri="{BB962C8B-B14F-4D97-AF65-F5344CB8AC3E}">
        <p14:creationId xmlns:p14="http://schemas.microsoft.com/office/powerpoint/2010/main" val="11794350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4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Figure out the cut off score, </a:t>
            </a:r>
            <a:r>
              <a:rPr lang="en-US" dirty="0" err="1" smtClean="0"/>
              <a:t>t</a:t>
            </a:r>
            <a:r>
              <a:rPr lang="en-US" baseline="-25000" dirty="0" err="1" smtClean="0"/>
              <a:t>critical</a:t>
            </a:r>
            <a:endParaRPr lang="en-US" baseline="-25000" dirty="0" smtClean="0"/>
          </a:p>
          <a:p>
            <a:r>
              <a:rPr lang="en-US" dirty="0" smtClean="0"/>
              <a:t>Less test: </a:t>
            </a:r>
          </a:p>
          <a:p>
            <a:pPr lvl="1"/>
            <a:r>
              <a:rPr lang="en-US" dirty="0" err="1" smtClean="0"/>
              <a:t>qt</a:t>
            </a:r>
            <a:r>
              <a:rPr lang="en-US" dirty="0" smtClean="0"/>
              <a:t>(.05, </a:t>
            </a:r>
            <a:r>
              <a:rPr lang="en-US" dirty="0" err="1" smtClean="0"/>
              <a:t>df</a:t>
            </a:r>
            <a:r>
              <a:rPr lang="en-US" dirty="0" smtClean="0"/>
              <a:t>, </a:t>
            </a:r>
            <a:r>
              <a:rPr lang="en-US" dirty="0" err="1" smtClean="0"/>
              <a:t>lower.tail</a:t>
            </a:r>
            <a:r>
              <a:rPr lang="en-US" dirty="0" smtClean="0"/>
              <a:t> = T)</a:t>
            </a:r>
          </a:p>
          <a:p>
            <a:r>
              <a:rPr lang="en-US" dirty="0" smtClean="0"/>
              <a:t>Greater test</a:t>
            </a:r>
            <a:r>
              <a:rPr lang="en-US" dirty="0"/>
              <a:t>: </a:t>
            </a:r>
            <a:endParaRPr lang="en-US" dirty="0" smtClean="0"/>
          </a:p>
          <a:p>
            <a:pPr lvl="1"/>
            <a:r>
              <a:rPr lang="en-US" dirty="0" err="1" smtClean="0"/>
              <a:t>qt</a:t>
            </a:r>
            <a:r>
              <a:rPr lang="en-US" dirty="0"/>
              <a:t>(.05, </a:t>
            </a:r>
            <a:r>
              <a:rPr lang="en-US" dirty="0" err="1"/>
              <a:t>df</a:t>
            </a:r>
            <a:r>
              <a:rPr lang="en-US" dirty="0"/>
              <a:t>, </a:t>
            </a:r>
            <a:r>
              <a:rPr lang="en-US" dirty="0" err="1"/>
              <a:t>lower.tail</a:t>
            </a:r>
            <a:r>
              <a:rPr lang="en-US" dirty="0"/>
              <a:t> = </a:t>
            </a:r>
            <a:r>
              <a:rPr lang="en-US" dirty="0" smtClean="0"/>
              <a:t>F)</a:t>
            </a:r>
          </a:p>
          <a:p>
            <a:r>
              <a:rPr lang="en-US" dirty="0" smtClean="0"/>
              <a:t>Difference test: </a:t>
            </a:r>
          </a:p>
          <a:p>
            <a:pPr lvl="1"/>
            <a:r>
              <a:rPr lang="en-US" dirty="0" err="1" smtClean="0"/>
              <a:t>qt</a:t>
            </a:r>
            <a:r>
              <a:rPr lang="en-US" dirty="0"/>
              <a:t>(.</a:t>
            </a:r>
            <a:r>
              <a:rPr lang="en-US" dirty="0" smtClean="0"/>
              <a:t>05/2, </a:t>
            </a:r>
            <a:r>
              <a:rPr lang="en-US" dirty="0" err="1"/>
              <a:t>df</a:t>
            </a:r>
            <a:r>
              <a:rPr lang="en-US" dirty="0"/>
              <a:t>, </a:t>
            </a:r>
            <a:r>
              <a:rPr lang="en-US" dirty="0" err="1"/>
              <a:t>lower.tail</a:t>
            </a:r>
            <a:r>
              <a:rPr lang="en-US" dirty="0"/>
              <a:t> = T)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28600" y="6324600"/>
            <a:ext cx="76979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May also be .01 – </a:t>
            </a:r>
            <a:r>
              <a:rPr lang="en-US" smtClean="0"/>
              <a:t>remember to read the problem.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1227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5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Find t</a:t>
            </a:r>
            <a:r>
              <a:rPr lang="en-US" baseline="-25000" dirty="0" smtClean="0"/>
              <a:t>actual</a:t>
            </a:r>
          </a:p>
          <a:p>
            <a:pPr marL="0" indent="0">
              <a:buNone/>
            </a:pPr>
            <a:r>
              <a:rPr lang="en-US" dirty="0" smtClean="0"/>
              <a:t>	</a:t>
            </a:r>
            <a:r>
              <a:rPr lang="en-US" sz="2400" dirty="0" err="1" smtClean="0">
                <a:solidFill>
                  <a:schemeClr val="accent6"/>
                </a:solidFill>
              </a:rPr>
              <a:t>t.test</a:t>
            </a:r>
            <a:r>
              <a:rPr lang="en-US" sz="2400" dirty="0" smtClean="0">
                <a:solidFill>
                  <a:schemeClr val="accent6"/>
                </a:solidFill>
              </a:rPr>
              <a:t>(</a:t>
            </a:r>
            <a:r>
              <a:rPr lang="en-US" sz="2400" i="1" dirty="0" err="1" smtClean="0">
                <a:solidFill>
                  <a:schemeClr val="accent6"/>
                </a:solidFill>
              </a:rPr>
              <a:t>data</a:t>
            </a:r>
            <a:r>
              <a:rPr lang="en-US" sz="2400" dirty="0" err="1" smtClean="0">
                <a:solidFill>
                  <a:schemeClr val="accent6"/>
                </a:solidFill>
              </a:rPr>
              <a:t>$</a:t>
            </a:r>
            <a:r>
              <a:rPr lang="en-US" sz="2400" i="1" dirty="0" err="1" smtClean="0">
                <a:solidFill>
                  <a:schemeClr val="accent6"/>
                </a:solidFill>
              </a:rPr>
              <a:t>column</a:t>
            </a:r>
            <a:r>
              <a:rPr lang="en-US" sz="2400" i="1" dirty="0" smtClean="0">
                <a:solidFill>
                  <a:schemeClr val="accent6"/>
                </a:solidFill>
              </a:rPr>
              <a:t>,</a:t>
            </a:r>
            <a:endParaRPr lang="en-US" sz="2400" i="1" dirty="0">
              <a:solidFill>
                <a:schemeClr val="accent6"/>
              </a:solidFill>
            </a:endParaRPr>
          </a:p>
          <a:p>
            <a:pPr marL="0" indent="0">
              <a:buNone/>
            </a:pPr>
            <a:r>
              <a:rPr lang="en-US" sz="2400" i="1" dirty="0" smtClean="0">
                <a:solidFill>
                  <a:schemeClr val="accent6"/>
                </a:solidFill>
              </a:rPr>
              <a:t>		</a:t>
            </a:r>
            <a:r>
              <a:rPr lang="en-US" sz="2400" i="1" dirty="0" err="1">
                <a:solidFill>
                  <a:schemeClr val="accent6"/>
                </a:solidFill>
              </a:rPr>
              <a:t>d</a:t>
            </a:r>
            <a:r>
              <a:rPr lang="en-US" sz="2400" i="1" dirty="0" err="1" smtClean="0">
                <a:solidFill>
                  <a:schemeClr val="accent6"/>
                </a:solidFill>
              </a:rPr>
              <a:t>ata$column</a:t>
            </a:r>
            <a:r>
              <a:rPr lang="en-US" sz="2400" i="1" dirty="0" smtClean="0">
                <a:solidFill>
                  <a:schemeClr val="accent6"/>
                </a:solidFill>
              </a:rPr>
              <a:t>,</a:t>
            </a:r>
          </a:p>
          <a:p>
            <a:pPr marL="0" indent="0">
              <a:buNone/>
            </a:pPr>
            <a:r>
              <a:rPr lang="en-US" sz="2400" dirty="0" smtClean="0">
                <a:solidFill>
                  <a:schemeClr val="accent6"/>
                </a:solidFill>
              </a:rPr>
              <a:t>		paired = F, 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accent6"/>
                </a:solidFill>
              </a:rPr>
              <a:t>	</a:t>
            </a:r>
            <a:r>
              <a:rPr lang="en-US" sz="2400" dirty="0" smtClean="0">
                <a:solidFill>
                  <a:schemeClr val="accent6"/>
                </a:solidFill>
              </a:rPr>
              <a:t>	</a:t>
            </a:r>
            <a:r>
              <a:rPr lang="en-US" sz="2400" dirty="0" err="1" smtClean="0">
                <a:solidFill>
                  <a:schemeClr val="accent6"/>
                </a:solidFill>
              </a:rPr>
              <a:t>var.equal</a:t>
            </a:r>
            <a:r>
              <a:rPr lang="en-US" sz="2400" dirty="0" smtClean="0">
                <a:solidFill>
                  <a:schemeClr val="accent6"/>
                </a:solidFill>
              </a:rPr>
              <a:t> = T,</a:t>
            </a:r>
          </a:p>
          <a:p>
            <a:pPr marL="457200" lvl="1" indent="0">
              <a:buNone/>
            </a:pPr>
            <a:r>
              <a:rPr lang="en-US" sz="2400" dirty="0">
                <a:solidFill>
                  <a:schemeClr val="accent6"/>
                </a:solidFill>
              </a:rPr>
              <a:t>	</a:t>
            </a:r>
            <a:r>
              <a:rPr lang="en-US" sz="2400" dirty="0" smtClean="0">
                <a:solidFill>
                  <a:schemeClr val="accent6"/>
                </a:solidFill>
              </a:rPr>
              <a:t>	</a:t>
            </a:r>
            <a:r>
              <a:rPr lang="en-US" sz="2400" dirty="0">
                <a:solidFill>
                  <a:schemeClr val="accent6"/>
                </a:solidFill>
              </a:rPr>
              <a:t>alternative = “less” OR “greater” OR </a:t>
            </a:r>
            <a:r>
              <a:rPr lang="en-US" sz="2400" dirty="0" smtClean="0">
                <a:solidFill>
                  <a:schemeClr val="accent6"/>
                </a:solidFill>
              </a:rPr>
              <a:t>				“</a:t>
            </a:r>
            <a:r>
              <a:rPr lang="en-US" sz="2400" dirty="0" err="1" smtClean="0">
                <a:solidFill>
                  <a:schemeClr val="accent6"/>
                </a:solidFill>
              </a:rPr>
              <a:t>two.sided</a:t>
            </a:r>
            <a:r>
              <a:rPr lang="en-US" sz="2400" dirty="0" smtClean="0">
                <a:solidFill>
                  <a:schemeClr val="accent6"/>
                </a:solidFill>
              </a:rPr>
              <a:t>”,</a:t>
            </a:r>
            <a:endParaRPr lang="en-US" sz="2400" dirty="0">
              <a:solidFill>
                <a:schemeClr val="accent6"/>
              </a:solidFill>
            </a:endParaRPr>
          </a:p>
          <a:p>
            <a:pPr marL="457200" lvl="1" indent="0">
              <a:buNone/>
            </a:pPr>
            <a:r>
              <a:rPr lang="en-US" sz="2400" dirty="0" smtClean="0">
                <a:solidFill>
                  <a:schemeClr val="accent6"/>
                </a:solidFill>
              </a:rPr>
              <a:t>		</a:t>
            </a:r>
            <a:r>
              <a:rPr lang="en-US" sz="2400" dirty="0" err="1" smtClean="0">
                <a:solidFill>
                  <a:schemeClr val="accent6"/>
                </a:solidFill>
              </a:rPr>
              <a:t>conf.level</a:t>
            </a:r>
            <a:r>
              <a:rPr lang="en-US" sz="2400" dirty="0" smtClean="0">
                <a:solidFill>
                  <a:schemeClr val="accent6"/>
                </a:solidFill>
              </a:rPr>
              <a:t> </a:t>
            </a:r>
            <a:r>
              <a:rPr lang="en-US" sz="2400" dirty="0">
                <a:solidFill>
                  <a:schemeClr val="accent6"/>
                </a:solidFill>
              </a:rPr>
              <a:t>= .95 OR .99</a:t>
            </a:r>
            <a:r>
              <a:rPr lang="en-US" sz="2400" dirty="0" smtClean="0">
                <a:solidFill>
                  <a:schemeClr val="accent6"/>
                </a:solidFill>
              </a:rPr>
              <a:t>)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075724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5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Stop! Make sure your mean difference score, </a:t>
            </a:r>
            <a:r>
              <a:rPr lang="en-US" dirty="0" err="1" smtClean="0"/>
              <a:t>df</a:t>
            </a:r>
            <a:r>
              <a:rPr lang="en-US" dirty="0" smtClean="0"/>
              <a:t>, and hypothesis all match.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3048000"/>
            <a:ext cx="6477000" cy="242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95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6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Compare step 4 and 5 – is your score more extreme? </a:t>
            </a:r>
          </a:p>
          <a:p>
            <a:pPr lvl="1"/>
            <a:r>
              <a:rPr lang="en-US" dirty="0" smtClean="0"/>
              <a:t>Reject the null</a:t>
            </a:r>
          </a:p>
          <a:p>
            <a:r>
              <a:rPr lang="en-US" dirty="0" smtClean="0"/>
              <a:t>Compare step 4 and 5 – is your score closer to the middle?</a:t>
            </a:r>
          </a:p>
          <a:p>
            <a:pPr lvl="1"/>
            <a:r>
              <a:rPr lang="en-US" dirty="0" smtClean="0"/>
              <a:t>Fail to reject the null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38023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>
          <a:xfrm>
            <a:off x="838200" y="762000"/>
            <a:ext cx="7772400" cy="533400"/>
          </a:xfrm>
        </p:spPr>
        <p:txBody>
          <a:bodyPr/>
          <a:lstStyle/>
          <a:p>
            <a:r>
              <a:rPr lang="en-US" dirty="0" smtClean="0">
                <a:latin typeface="Helvetica" pitchFamily="-48" charset="0"/>
                <a:cs typeface="Helvetica" pitchFamily="-48" charset="0"/>
              </a:rPr>
              <a:t>Steps for Calculating CIs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752600"/>
            <a:ext cx="8305800" cy="46482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dirty="0" smtClean="0"/>
              <a:t>The suggestion for CI for independent </a:t>
            </a:r>
            <a:r>
              <a:rPr lang="en-US" i="1" dirty="0" smtClean="0"/>
              <a:t>t</a:t>
            </a:r>
            <a:r>
              <a:rPr lang="en-US" dirty="0" smtClean="0"/>
              <a:t> is to calculate the CI around the mean difference (M – M).</a:t>
            </a:r>
            <a:endParaRPr lang="en-US" dirty="0"/>
          </a:p>
          <a:p>
            <a:pPr lvl="1">
              <a:defRPr/>
            </a:pPr>
            <a:r>
              <a:rPr lang="en-US" dirty="0" smtClean="0"/>
              <a:t>This calculation will tell you if you should reject the null – remember you do NOT want it to include 0.</a:t>
            </a:r>
          </a:p>
          <a:p>
            <a:pPr lvl="1">
              <a:defRPr/>
            </a:pPr>
            <a:r>
              <a:rPr lang="en-US" dirty="0" smtClean="0"/>
              <a:t>Does not match what people normally do in research papers (which is calculate each M CI separately).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title"/>
          </p:nvPr>
        </p:nvSpPr>
        <p:spPr>
          <a:xfrm>
            <a:off x="838200" y="838200"/>
            <a:ext cx="7772400" cy="533400"/>
          </a:xfrm>
        </p:spPr>
        <p:txBody>
          <a:bodyPr/>
          <a:lstStyle/>
          <a:p>
            <a:r>
              <a:rPr lang="en-US" dirty="0" smtClean="0">
                <a:latin typeface="Helvetica" pitchFamily="-48" charset="0"/>
                <a:cs typeface="Helvetica" pitchFamily="-48" charset="0"/>
              </a:rPr>
              <a:t>Independent Samples t-Test</a:t>
            </a:r>
          </a:p>
        </p:txBody>
      </p:sp>
      <p:sp>
        <p:nvSpPr>
          <p:cNvPr id="921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Used to compare two means in a between-groups design (i.e., each participant is in only one condition)</a:t>
            </a:r>
          </a:p>
          <a:p>
            <a:pPr lvl="1"/>
            <a:r>
              <a:rPr lang="en-US" dirty="0" smtClean="0"/>
              <a:t>Remember that dependent t (paired samples) is a repeated measures or within-groups design</a:t>
            </a:r>
          </a:p>
          <a:p>
            <a:endParaRPr lang="en-US" dirty="0" smtClean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Confidence Interval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Lower = </a:t>
            </a:r>
            <a:r>
              <a:rPr lang="en-US" dirty="0" err="1" smtClean="0"/>
              <a:t>M</a:t>
            </a:r>
            <a:r>
              <a:rPr lang="en-US" baseline="-25000" dirty="0" err="1" smtClean="0"/>
              <a:t>difference</a:t>
            </a:r>
            <a:r>
              <a:rPr lang="en-US" dirty="0" smtClean="0"/>
              <a:t> </a:t>
            </a:r>
            <a:r>
              <a:rPr lang="en-US" dirty="0"/>
              <a:t>– </a:t>
            </a:r>
            <a:r>
              <a:rPr lang="en-US" dirty="0" err="1"/>
              <a:t>t</a:t>
            </a:r>
            <a:r>
              <a:rPr lang="en-US" baseline="-25000" dirty="0" err="1"/>
              <a:t>critical</a:t>
            </a:r>
            <a:r>
              <a:rPr lang="en-US" dirty="0"/>
              <a:t>*SE</a:t>
            </a:r>
          </a:p>
          <a:p>
            <a:r>
              <a:rPr lang="en-US" dirty="0"/>
              <a:t>Upper = </a:t>
            </a:r>
            <a:r>
              <a:rPr lang="en-US" dirty="0" err="1" smtClean="0"/>
              <a:t>M</a:t>
            </a:r>
            <a:r>
              <a:rPr lang="en-US" baseline="-25000" dirty="0" err="1" smtClean="0"/>
              <a:t>difference</a:t>
            </a:r>
            <a:r>
              <a:rPr lang="en-US" dirty="0" smtClean="0"/>
              <a:t> </a:t>
            </a:r>
            <a:r>
              <a:rPr lang="en-US" dirty="0"/>
              <a:t>+ </a:t>
            </a:r>
            <a:r>
              <a:rPr lang="en-US" dirty="0" err="1"/>
              <a:t>t</a:t>
            </a:r>
            <a:r>
              <a:rPr lang="en-US" baseline="-25000" dirty="0" err="1"/>
              <a:t>critical</a:t>
            </a:r>
            <a:r>
              <a:rPr lang="en-US" dirty="0"/>
              <a:t>*SE</a:t>
            </a:r>
          </a:p>
          <a:p>
            <a:endParaRPr lang="en-US" dirty="0"/>
          </a:p>
          <a:p>
            <a:r>
              <a:rPr lang="en-US" dirty="0"/>
              <a:t>A quicker way!</a:t>
            </a:r>
          </a:p>
          <a:p>
            <a:pPr lvl="1"/>
            <a:r>
              <a:rPr lang="en-US" dirty="0"/>
              <a:t>Use </a:t>
            </a:r>
            <a:r>
              <a:rPr lang="en-US" dirty="0" err="1"/>
              <a:t>t.test</a:t>
            </a:r>
            <a:r>
              <a:rPr lang="en-US" dirty="0"/>
              <a:t>() with a TWO tailed test to get the two tailed confidence interval. </a:t>
            </a:r>
          </a:p>
          <a:p>
            <a:pPr lvl="1"/>
            <a:r>
              <a:rPr lang="en-US" dirty="0" smtClean="0"/>
              <a:t>The r script </a:t>
            </a:r>
            <a:r>
              <a:rPr lang="en-US" dirty="0" err="1" smtClean="0"/>
              <a:t>effsize</a:t>
            </a:r>
            <a:r>
              <a:rPr lang="en-US" dirty="0" smtClean="0"/>
              <a:t> will give you each mean CI separately (how to interpret?).</a:t>
            </a:r>
          </a:p>
        </p:txBody>
      </p:sp>
    </p:spTree>
    <p:extLst>
      <p:ext uri="{BB962C8B-B14F-4D97-AF65-F5344CB8AC3E}">
        <p14:creationId xmlns:p14="http://schemas.microsoft.com/office/powerpoint/2010/main" val="13369844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Title 1"/>
          <p:cNvSpPr>
            <a:spLocks noGrp="1"/>
          </p:cNvSpPr>
          <p:nvPr>
            <p:ph type="title"/>
          </p:nvPr>
        </p:nvSpPr>
        <p:spPr>
          <a:xfrm>
            <a:off x="685800" y="762000"/>
            <a:ext cx="7772400" cy="533400"/>
          </a:xfrm>
        </p:spPr>
        <p:txBody>
          <a:bodyPr/>
          <a:lstStyle/>
          <a:p>
            <a:r>
              <a:rPr lang="en-US" dirty="0" smtClean="0">
                <a:latin typeface="Helvetica" pitchFamily="-48" charset="0"/>
                <a:cs typeface="Helvetica" pitchFamily="-48" charset="0"/>
              </a:rPr>
              <a:t>Effect Size</a:t>
            </a:r>
          </a:p>
        </p:txBody>
      </p:sp>
      <p:sp>
        <p:nvSpPr>
          <p:cNvPr id="5124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Used to supplement hypothesis testing</a:t>
            </a:r>
          </a:p>
          <a:p>
            <a:r>
              <a:rPr lang="en-US" dirty="0" smtClean="0"/>
              <a:t>Cohen’s d:</a:t>
            </a:r>
          </a:p>
        </p:txBody>
      </p:sp>
      <p:graphicFrame>
        <p:nvGraphicFramePr>
          <p:cNvPr id="5122" name="Object 2"/>
          <p:cNvGraphicFramePr>
            <a:graphicFrameLocks noChangeAspect="1"/>
          </p:cNvGraphicFramePr>
          <p:nvPr/>
        </p:nvGraphicFramePr>
        <p:xfrm>
          <a:off x="1606550" y="3336925"/>
          <a:ext cx="4870450" cy="1235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72" name="Equation" r:id="rId4" imgW="1752480" imgH="444240" progId="Equation.3">
                  <p:embed/>
                </p:oleObj>
              </mc:Choice>
              <mc:Fallback>
                <p:oleObj name="Equation" r:id="rId4" imgW="1752480" imgH="44424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6550" y="3336925"/>
                        <a:ext cx="4870450" cy="12350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Effect Size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950" y="2921000"/>
            <a:ext cx="8166100" cy="1016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88950" y="4274403"/>
            <a:ext cx="848180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dirty="0" smtClean="0"/>
              <a:t>Remember, t(</a:t>
            </a:r>
            <a:r>
              <a:rPr lang="en-US" dirty="0" err="1" smtClean="0"/>
              <a:t>df</a:t>
            </a:r>
            <a:r>
              <a:rPr lang="en-US" dirty="0" smtClean="0"/>
              <a:t>) = t, p = p-value, d = d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 smtClean="0"/>
              <a:t>SE = standard error for each group, NOT </a:t>
            </a:r>
            <a:r>
              <a:rPr lang="en-US" dirty="0" err="1" smtClean="0"/>
              <a:t>Sdifference</a:t>
            </a:r>
            <a:r>
              <a:rPr lang="en-US" dirty="0" smtClean="0"/>
              <a:t>.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 smtClean="0"/>
              <a:t>Each CI here is calculated with </a:t>
            </a:r>
            <a:r>
              <a:rPr lang="en-US" dirty="0" err="1" smtClean="0"/>
              <a:t>df</a:t>
            </a:r>
            <a:r>
              <a:rPr lang="en-US" dirty="0" smtClean="0"/>
              <a:t> </a:t>
            </a:r>
          </a:p>
          <a:p>
            <a:pPr lvl="1"/>
            <a:r>
              <a:rPr lang="en-US" smtClean="0"/>
              <a:t>    of </a:t>
            </a:r>
            <a:r>
              <a:rPr lang="en-US" dirty="0" smtClean="0"/>
              <a:t>the individual groups, not the total.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84458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Between groups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between groups, your sets of participant’s scores (i.e. group 1 versus group 2) have to be </a:t>
            </a:r>
            <a:r>
              <a:rPr lang="en-US" i="1" dirty="0" smtClean="0"/>
              <a:t>independent</a:t>
            </a:r>
            <a:endParaRPr lang="en-US" dirty="0" smtClean="0"/>
          </a:p>
          <a:p>
            <a:pPr lvl="1"/>
            <a:r>
              <a:rPr lang="en-US" dirty="0" smtClean="0"/>
              <a:t>Remember independence is the assumption that my scores are completely unrelated to your scores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5048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Quick Distributions Reminder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Z = Distribution of scores</a:t>
            </a:r>
          </a:p>
          <a:p>
            <a:pPr lvl="1"/>
            <a:r>
              <a:rPr lang="en-US" dirty="0"/>
              <a:t>Z = distribution of means (for samples)</a:t>
            </a:r>
          </a:p>
          <a:p>
            <a:pPr lvl="1"/>
            <a:r>
              <a:rPr lang="en-US" dirty="0"/>
              <a:t>t = distribution of means (for samples with estimated standard deviation)</a:t>
            </a:r>
          </a:p>
          <a:p>
            <a:pPr lvl="1"/>
            <a:r>
              <a:rPr lang="en-US" dirty="0"/>
              <a:t>t = distribution of </a:t>
            </a:r>
            <a:r>
              <a:rPr lang="en-US" dirty="0" smtClean="0"/>
              <a:t>mean differences </a:t>
            </a:r>
            <a:r>
              <a:rPr lang="en-US" dirty="0"/>
              <a:t>between </a:t>
            </a:r>
            <a:r>
              <a:rPr lang="en-US" dirty="0" smtClean="0"/>
              <a:t>paired scores (</a:t>
            </a:r>
            <a:r>
              <a:rPr lang="en-US" dirty="0"/>
              <a:t>for paired samples with estimated standard deviation)</a:t>
            </a:r>
          </a:p>
          <a:p>
            <a:pPr lvl="1"/>
            <a:r>
              <a:rPr lang="en-US" dirty="0" smtClean="0"/>
              <a:t>t = distribution of differences between means (for two groups independent t)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23993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C:\Documents and Settings\dillerj\Desktop\Stats_Consult\JPGS - low res\CH10\low\Noless_fig_10_01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63600" y="2514600"/>
            <a:ext cx="8128000" cy="342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291" name="Text Box 5"/>
          <p:cNvSpPr txBox="1">
            <a:spLocks noChangeArrowheads="1"/>
          </p:cNvSpPr>
          <p:nvPr/>
        </p:nvSpPr>
        <p:spPr bwMode="auto">
          <a:xfrm>
            <a:off x="1143000" y="685800"/>
            <a:ext cx="8077200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3600" b="1" dirty="0">
                <a:solidFill>
                  <a:srgbClr val="800000"/>
                </a:solidFill>
                <a:latin typeface="Arial" charset="0"/>
              </a:rPr>
              <a:t>Distribution of Differences Between Means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143000" y="685800"/>
            <a:ext cx="7772400" cy="5334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latin typeface="Helvetica" pitchFamily="-48" charset="0"/>
                <a:cs typeface="Helvetica" pitchFamily="-48" charset="0"/>
              </a:rPr>
              <a:t>Hypothesis Tests &amp; Distributions</a:t>
            </a:r>
          </a:p>
        </p:txBody>
      </p:sp>
      <p:pic>
        <p:nvPicPr>
          <p:cNvPr id="62465" name="Picture 1" descr="E:\CH11\NolH2e_tb_11_01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2362200"/>
            <a:ext cx="8229600" cy="282892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talk about Standard Deviation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50968619"/>
              </p:ext>
            </p:extLst>
          </p:nvPr>
        </p:nvGraphicFramePr>
        <p:xfrm>
          <a:off x="685800" y="2275841"/>
          <a:ext cx="7772400" cy="3210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90800"/>
                <a:gridCol w="2590800"/>
                <a:gridCol w="25908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Test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Standard Deviation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Standard deviation of distribution of …</a:t>
                      </a:r>
                    </a:p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(standard error)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Z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 err="1" smtClean="0">
                          <a:latin typeface="Lucida Grande"/>
                          <a:ea typeface="Lucida Grande"/>
                          <a:cs typeface="Lucida Grande"/>
                        </a:rPr>
                        <a:t>σ</a:t>
                      </a:r>
                      <a:r>
                        <a:rPr lang="en-US" b="0" i="0" dirty="0" smtClean="0">
                          <a:latin typeface="Lucida Grande"/>
                          <a:ea typeface="Lucida Grande"/>
                          <a:cs typeface="Lucida Grande"/>
                        </a:rPr>
                        <a:t> (population)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 err="1" smtClean="0">
                          <a:latin typeface="Lucida Grande"/>
                          <a:ea typeface="Lucida Grande"/>
                          <a:cs typeface="Lucida Grande"/>
                        </a:rPr>
                        <a:t>σ</a:t>
                      </a:r>
                      <a:r>
                        <a:rPr lang="en-US" b="0" i="0" baseline="-25000" dirty="0" err="1" smtClean="0">
                          <a:latin typeface="Lucida Grande"/>
                          <a:ea typeface="Lucida Grande"/>
                          <a:cs typeface="Lucida Grande"/>
                        </a:rPr>
                        <a:t>M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Single</a:t>
                      </a:r>
                      <a:r>
                        <a:rPr lang="en-US" baseline="0" dirty="0" smtClean="0">
                          <a:solidFill>
                            <a:schemeClr val="tx1"/>
                          </a:solidFill>
                        </a:rPr>
                        <a:t> t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s (sample)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solidFill>
                            <a:schemeClr val="tx1"/>
                          </a:solidFill>
                        </a:rPr>
                        <a:t>s</a:t>
                      </a:r>
                      <a:r>
                        <a:rPr lang="en-US" b="0" i="0" baseline="-25000" dirty="0" err="1" smtClean="0">
                          <a:latin typeface="Lucida Grande"/>
                          <a:ea typeface="Lucida Grande"/>
                          <a:cs typeface="Lucida Grande"/>
                        </a:rPr>
                        <a:t>M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Paired</a:t>
                      </a:r>
                      <a:r>
                        <a:rPr lang="en-US" baseline="0" dirty="0" smtClean="0">
                          <a:solidFill>
                            <a:schemeClr val="tx1"/>
                          </a:solidFill>
                        </a:rPr>
                        <a:t> t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s (sample on difference scores)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i="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</a:t>
                      </a:r>
                      <a:r>
                        <a:rPr lang="en-US" b="0" i="0" baseline="-25000" dirty="0" err="1" smtClean="0">
                          <a:latin typeface="Lucida Grande"/>
                          <a:ea typeface="Lucida Grande"/>
                          <a:cs typeface="Lucida Grande"/>
                        </a:rPr>
                        <a:t>M</a:t>
                      </a:r>
                      <a:endParaRPr lang="en-US" dirty="0" smtClean="0">
                        <a:solidFill>
                          <a:schemeClr val="tx1"/>
                        </a:solidFill>
                      </a:endParaRPr>
                    </a:p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Independent</a:t>
                      </a:r>
                      <a:r>
                        <a:rPr lang="en-US" baseline="0" dirty="0" smtClean="0">
                          <a:solidFill>
                            <a:schemeClr val="tx1"/>
                          </a:solidFill>
                        </a:rPr>
                        <a:t> t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s group 1</a:t>
                      </a:r>
                    </a:p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s group 2</a:t>
                      </a:r>
                    </a:p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s</a:t>
                      </a:r>
                      <a:r>
                        <a:rPr lang="en-US" baseline="-25000" dirty="0" smtClean="0">
                          <a:solidFill>
                            <a:schemeClr val="tx1"/>
                          </a:solidFill>
                        </a:rPr>
                        <a:t>pooled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solidFill>
                            <a:schemeClr val="tx1"/>
                          </a:solidFill>
                        </a:rPr>
                        <a:t>s</a:t>
                      </a:r>
                      <a:r>
                        <a:rPr lang="en-US" baseline="-25000" dirty="0" err="1" smtClean="0">
                          <a:solidFill>
                            <a:schemeClr val="tx1"/>
                          </a:solidFill>
                        </a:rPr>
                        <a:t>difference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871975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talk about Standard Deviation</a:t>
            </a:r>
            <a:endParaRPr lang="en-US" dirty="0"/>
          </a:p>
        </p:txBody>
      </p:sp>
      <p:graphicFrame>
        <p:nvGraphicFramePr>
          <p:cNvPr id="7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19837194"/>
              </p:ext>
            </p:extLst>
          </p:nvPr>
        </p:nvGraphicFramePr>
        <p:xfrm>
          <a:off x="801688" y="2024063"/>
          <a:ext cx="2792412" cy="1196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3" name="Equation" r:id="rId3" imgW="1066800" imgH="457200" progId="Equation.3">
                  <p:embed/>
                </p:oleObj>
              </mc:Choice>
              <mc:Fallback>
                <p:oleObj name="Equation" r:id="rId3" imgW="106680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1688" y="2024063"/>
                        <a:ext cx="2792412" cy="11969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4038600" y="2133600"/>
            <a:ext cx="4561809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Variance = same for all tests, but paired t is on difference scores</a:t>
            </a:r>
            <a:endParaRPr lang="en-US" dirty="0"/>
          </a:p>
        </p:txBody>
      </p:sp>
      <p:graphicFrame>
        <p:nvGraphicFramePr>
          <p:cNvPr id="1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95629447"/>
              </p:ext>
            </p:extLst>
          </p:nvPr>
        </p:nvGraphicFramePr>
        <p:xfrm>
          <a:off x="838200" y="3962400"/>
          <a:ext cx="1330325" cy="1063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4" name="Equation" r:id="rId5" imgW="508000" imgH="406400" progId="Equation.3">
                  <p:embed/>
                </p:oleObj>
              </mc:Choice>
              <mc:Fallback>
                <p:oleObj name="Equation" r:id="rId5" imgW="508000" imgH="406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3962400"/>
                        <a:ext cx="1330325" cy="10636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4114800" y="3962400"/>
            <a:ext cx="45618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Standard error = same for paired and single t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33400" y="5867400"/>
            <a:ext cx="80056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Take the square root for standard deviation of these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7292784"/>
      </p:ext>
    </p:extLst>
  </p:cSld>
  <p:clrMapOvr>
    <a:masterClrMapping/>
  </p:clrMapOvr>
</p:sld>
</file>

<file path=ppt/theme/theme1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B Helvetica Bold"/>
        <a:ea typeface="Geneva"/>
        <a:cs typeface="Geneva"/>
      </a:majorFont>
      <a:minorFont>
        <a:latin typeface="Helvetica"/>
        <a:ea typeface="Geneva"/>
        <a:cs typeface="Genev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Lucida Grande" pitchFamily="-80" charset="0"/>
            <a:ea typeface="Geneva" pitchFamily="-80" charset="-128"/>
            <a:cs typeface="Geneva" pitchFamily="-80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Lucida Grande" pitchFamily="-80" charset="0"/>
            <a:ea typeface="Geneva" pitchFamily="-80" charset="-128"/>
            <a:cs typeface="Geneva" pitchFamily="-80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813</TotalTime>
  <Words>975</Words>
  <Application>Microsoft Office PowerPoint</Application>
  <PresentationFormat>On-screen Show (4:3)</PresentationFormat>
  <Paragraphs>178</Paragraphs>
  <Slides>32</Slides>
  <Notes>7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9" baseType="lpstr">
      <vt:lpstr>Arial</vt:lpstr>
      <vt:lpstr>B Helvetica Bold</vt:lpstr>
      <vt:lpstr>Geneva</vt:lpstr>
      <vt:lpstr>Helvetica</vt:lpstr>
      <vt:lpstr>Lucida Grande</vt:lpstr>
      <vt:lpstr>Blank Presentation</vt:lpstr>
      <vt:lpstr>Equation</vt:lpstr>
      <vt:lpstr>The Independent-Samples t Test</vt:lpstr>
      <vt:lpstr>Quick Test Reminder</vt:lpstr>
      <vt:lpstr>Independent Samples t-Test</vt:lpstr>
      <vt:lpstr>Between groups design</vt:lpstr>
      <vt:lpstr>Quick Distributions Reminder</vt:lpstr>
      <vt:lpstr>PowerPoint Presentation</vt:lpstr>
      <vt:lpstr>Hypothesis Tests &amp; Distributions</vt:lpstr>
      <vt:lpstr>Let’s talk about Standard Deviation</vt:lpstr>
      <vt:lpstr>Let’s talk about Standard Deviation</vt:lpstr>
      <vt:lpstr>Let’s talk about Standard Deviation</vt:lpstr>
      <vt:lpstr>Let’s talk about test statistics</vt:lpstr>
      <vt:lpstr>Additional Formulae</vt:lpstr>
      <vt:lpstr>Let’s talk about df</vt:lpstr>
      <vt:lpstr>Steps for Calculating Independent Sample t Tests</vt:lpstr>
      <vt:lpstr>Let’s work some examples!</vt:lpstr>
      <vt:lpstr>Assumptions</vt:lpstr>
      <vt:lpstr>Step 2</vt:lpstr>
      <vt:lpstr>Step 2</vt:lpstr>
      <vt:lpstr>Step 3</vt:lpstr>
      <vt:lpstr>Step 3</vt:lpstr>
      <vt:lpstr>PowerPoint Presentation</vt:lpstr>
      <vt:lpstr>Step 3</vt:lpstr>
      <vt:lpstr>Step 3</vt:lpstr>
      <vt:lpstr>Step 4</vt:lpstr>
      <vt:lpstr>Step 4</vt:lpstr>
      <vt:lpstr>Step 5</vt:lpstr>
      <vt:lpstr>Step 5</vt:lpstr>
      <vt:lpstr>Step 6</vt:lpstr>
      <vt:lpstr>Steps for Calculating CIs</vt:lpstr>
      <vt:lpstr>Confidence Interval</vt:lpstr>
      <vt:lpstr>Effect Size</vt:lpstr>
      <vt:lpstr>Effect Size</vt:lpstr>
    </vt:vector>
  </TitlesOfParts>
  <Company>IT Department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IT Department</dc:creator>
  <cp:lastModifiedBy>Buchanan, Erin M</cp:lastModifiedBy>
  <cp:revision>186</cp:revision>
  <dcterms:created xsi:type="dcterms:W3CDTF">2010-01-19T19:01:20Z</dcterms:created>
  <dcterms:modified xsi:type="dcterms:W3CDTF">2016-04-06T15:44:34Z</dcterms:modified>
</cp:coreProperties>
</file>